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 Thin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Roboto Medium"/>
      <p:regular r:id="rId44"/>
      <p:bold r:id="rId45"/>
      <p:italic r:id="rId46"/>
      <p:boldItalic r:id="rId47"/>
    </p:embeddedFont>
    <p:embeddedFont>
      <p:font typeface="Poppins"/>
      <p:regular r:id="rId48"/>
      <p:bold r:id="rId49"/>
      <p:italic r:id="rId50"/>
      <p:boldItalic r:id="rId51"/>
    </p:embeddedFont>
    <p:embeddedFont>
      <p:font typeface="Poppins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Medium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Medium-italic.fntdata"/><Relationship Id="rId45" Type="http://schemas.openxmlformats.org/officeDocument/2006/relationships/font" Target="fonts/Roboto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oppins-regular.fntdata"/><Relationship Id="rId47" Type="http://schemas.openxmlformats.org/officeDocument/2006/relationships/font" Target="fonts/RobotoMedium-boldItalic.fntdata"/><Relationship Id="rId49" Type="http://schemas.openxmlformats.org/officeDocument/2006/relationships/font" Target="fonts/Poppi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obotoThin-bold.fntdata"/><Relationship Id="rId36" Type="http://schemas.openxmlformats.org/officeDocument/2006/relationships/font" Target="fonts/RobotoThin-regular.fntdata"/><Relationship Id="rId39" Type="http://schemas.openxmlformats.org/officeDocument/2006/relationships/font" Target="fonts/RobotoThin-boldItalic.fntdata"/><Relationship Id="rId38" Type="http://schemas.openxmlformats.org/officeDocument/2006/relationships/font" Target="fonts/RobotoThin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oppins-boldItalic.fntdata"/><Relationship Id="rId50" Type="http://schemas.openxmlformats.org/officeDocument/2006/relationships/font" Target="fonts/Poppins-italic.fntdata"/><Relationship Id="rId53" Type="http://schemas.openxmlformats.org/officeDocument/2006/relationships/font" Target="fonts/PoppinsLight-bold.fntdata"/><Relationship Id="rId52" Type="http://schemas.openxmlformats.org/officeDocument/2006/relationships/font" Target="fonts/PoppinsLight-regular.fntdata"/><Relationship Id="rId11" Type="http://schemas.openxmlformats.org/officeDocument/2006/relationships/slide" Target="slides/slide5.xml"/><Relationship Id="rId55" Type="http://schemas.openxmlformats.org/officeDocument/2006/relationships/font" Target="fonts/PoppinsLight-boldItalic.fntdata"/><Relationship Id="rId10" Type="http://schemas.openxmlformats.org/officeDocument/2006/relationships/slide" Target="slides/slide4.xml"/><Relationship Id="rId54" Type="http://schemas.openxmlformats.org/officeDocument/2006/relationships/font" Target="fonts/Poppins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ws.amazon.com/caching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weekly-webtips/redis-what-and-why-pros-cons-ae2f5bc750fd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weekly-webtips/redis-what-and-why-pros-cons-ae2f5bc750fd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nyu.herokuapp.com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03602f611_20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03602f611_2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03f92acda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03f92acd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03602f611_4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b03602f611_4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03f92acd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03f92acd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111680183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11168018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111680183_1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b11168018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111680183_1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b11168018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860e34f00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860e34f0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860e34f00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860e34f0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a860e34f00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a860e34f0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860e34f00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860e34f0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03602f611_20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03602f611_2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03602f611_39_12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03602f611_39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b03602f611_46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b03602f611_4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860023cb9_0_5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860023cb9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https://aws.amazon.com/caching/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b03602f611_39_7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b03602f611_39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b03602f611_39_7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b03602f611_39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https://medium.com/weekly-webtips/redis-what-and-why-pros-cons-ae2f5bc750fd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b153d6f13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b153d6f1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https://medium.com/weekly-webtips/redis-what-and-why-pros-cons-ae2f5bc750fd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b03602f611_39_12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b03602f611_39_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b0b3116389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b0b311638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b0b311638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b0b31163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b03602f611_25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b03602f611_2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03602f611_20_1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03602f611_2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https://zenyu.herokuapp.com/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03602f611_35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03602f611_3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b03602f611_25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b03602f611_2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3602f611_25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3602f611_2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03f92acda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03f92acd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80c1858a0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80c1858a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03602f611_39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03602f611_3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57" name="Google Shape;57;p1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49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14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61" name="Google Shape;61;p1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14"/>
          <p:cNvSpPr txBox="1"/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rgbClr val="00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15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69" name="Google Shape;69;p1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5"/>
          <p:cNvSpPr txBox="1"/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75" name="Google Shape;75;p15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76" name="Google Shape;76;p15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495" name="adj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6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81" name="Google Shape;81;p1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6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b="1" sz="2600">
                <a:latin typeface="Poppins"/>
                <a:ea typeface="Poppins"/>
                <a:cs typeface="Poppins"/>
                <a:sym typeface="Poppins"/>
              </a:defRPr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b="1" sz="2600">
                <a:latin typeface="Poppins"/>
                <a:ea typeface="Poppins"/>
                <a:cs typeface="Poppins"/>
                <a:sym typeface="Poppins"/>
              </a:defRPr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b="1" sz="2600">
                <a:latin typeface="Poppins"/>
                <a:ea typeface="Poppins"/>
                <a:cs typeface="Poppins"/>
                <a:sym typeface="Poppins"/>
              </a:defRPr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b="1" sz="2600">
                <a:latin typeface="Poppins"/>
                <a:ea typeface="Poppins"/>
                <a:cs typeface="Poppins"/>
                <a:sym typeface="Poppins"/>
              </a:defRPr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b="1" sz="2600">
                <a:latin typeface="Poppins"/>
                <a:ea typeface="Poppins"/>
                <a:cs typeface="Poppins"/>
                <a:sym typeface="Poppins"/>
              </a:defRPr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b="1" sz="2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8" name="Google Shape;88;p16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7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3" name="Google Shape;93;p1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big image">
  <p:cSld name="TITLE_AND_BODY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Google Shape;105;p1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106" name="Google Shape;106;p1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116" name="Google Shape;116;p1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3" name="Google Shape;123;p19"/>
          <p:cNvSpPr txBox="1"/>
          <p:nvPr>
            <p:ph idx="2" type="body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0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129" name="Google Shape;129;p2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2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6" name="Google Shape;136;p20"/>
          <p:cNvSpPr txBox="1"/>
          <p:nvPr>
            <p:ph idx="2" type="body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7" name="Google Shape;137;p20"/>
          <p:cNvSpPr txBox="1"/>
          <p:nvPr>
            <p:ph idx="3" type="body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1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143" name="Google Shape;143;p21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2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2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52" name="Google Shape;152;p2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2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ype A" type="blank">
  <p:cSld name="BLANK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fmla="val 10467" name="adj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ype B">
  <p:cSld name="BLANK_2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69" name="Google Shape;169;p2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70" name="Google Shape;170;p2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2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bg>
      <p:bgPr>
        <a:solidFill>
          <a:srgbClr val="00000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fmla="val 104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9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jp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ctrTitle"/>
          </p:nvPr>
        </p:nvSpPr>
        <p:spPr>
          <a:xfrm>
            <a:off x="2211600" y="1411950"/>
            <a:ext cx="4720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ZENYU</a:t>
            </a:r>
            <a:endParaRPr sz="6000"/>
          </a:p>
        </p:txBody>
      </p:sp>
      <p:grpSp>
        <p:nvGrpSpPr>
          <p:cNvPr id="187" name="Google Shape;187;p26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88" name="Google Shape;188;p26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26"/>
          <p:cNvSpPr txBox="1"/>
          <p:nvPr/>
        </p:nvSpPr>
        <p:spPr>
          <a:xfrm>
            <a:off x="2637000" y="2415275"/>
            <a:ext cx="3870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Team: Denysse Cunza, Shariar Kabir, Angela Lim, Gillian Pantaleon</a:t>
            </a:r>
            <a:endParaRPr sz="16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Hunter College - CS499 - Major Capstone Fall 2019 - Final Demo</a:t>
            </a:r>
            <a:endParaRPr sz="16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12/09/20</a:t>
            </a:r>
            <a:endParaRPr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550" y="-482250"/>
            <a:ext cx="5966502" cy="6055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/>
          <p:nvPr/>
        </p:nvSpPr>
        <p:spPr>
          <a:xfrm>
            <a:off x="1520150" y="1388075"/>
            <a:ext cx="4466400" cy="1271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"/>
          <p:cNvSpPr txBox="1"/>
          <p:nvPr>
            <p:ph idx="4294967295" type="title"/>
          </p:nvPr>
        </p:nvSpPr>
        <p:spPr>
          <a:xfrm>
            <a:off x="1520150" y="1399025"/>
            <a:ext cx="4466400" cy="127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User Interface (UI)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Design Principles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4" name="Google Shape;314;p3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/>
          <p:nvPr>
            <p:ph type="title"/>
          </p:nvPr>
        </p:nvSpPr>
        <p:spPr>
          <a:xfrm>
            <a:off x="457200" y="1166125"/>
            <a:ext cx="50145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UI Design?</a:t>
            </a:r>
            <a:endParaRPr/>
          </a:p>
        </p:txBody>
      </p:sp>
      <p:sp>
        <p:nvSpPr>
          <p:cNvPr id="320" name="Google Shape;320;p36"/>
          <p:cNvSpPr txBox="1"/>
          <p:nvPr>
            <p:ph idx="1" type="body"/>
          </p:nvPr>
        </p:nvSpPr>
        <p:spPr>
          <a:xfrm>
            <a:off x="457200" y="1958050"/>
            <a:ext cx="5587500" cy="22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UI: </a:t>
            </a:r>
            <a:r>
              <a:rPr lang="en-GB">
                <a:latin typeface="Poppins"/>
                <a:ea typeface="Poppins"/>
                <a:cs typeface="Poppins"/>
                <a:sym typeface="Poppins"/>
              </a:rPr>
              <a:t>the access points where users interact with designs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Goal: create easy-to-use &amp; pleasurable interfaces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GB" u="sng">
                <a:latin typeface="Poppins"/>
                <a:ea typeface="Poppins"/>
                <a:cs typeface="Poppins"/>
                <a:sym typeface="Poppins"/>
              </a:rPr>
              <a:t>Not</a:t>
            </a:r>
            <a:r>
              <a:rPr lang="en-GB">
                <a:latin typeface="Poppins"/>
                <a:ea typeface="Poppins"/>
                <a:cs typeface="Poppins"/>
                <a:sym typeface="Poppins"/>
              </a:rPr>
              <a:t> the same as User Experience (UX) Design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Analogy: car and driving console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Paradigms / Patterns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b="1" i="1" lang="en-GB">
                <a:latin typeface="Poppins"/>
                <a:ea typeface="Poppins"/>
                <a:cs typeface="Poppins"/>
                <a:sym typeface="Poppins"/>
              </a:rPr>
              <a:t>Jakob Nielsen’s Usability Heuristics</a:t>
            </a:r>
            <a:endParaRPr b="1" i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p36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2" name="Google Shape;3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825" y="917675"/>
            <a:ext cx="3225900" cy="32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825" y="913625"/>
            <a:ext cx="3225901" cy="32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 txBox="1"/>
          <p:nvPr>
            <p:ph type="title"/>
          </p:nvPr>
        </p:nvSpPr>
        <p:spPr>
          <a:xfrm>
            <a:off x="457200" y="670275"/>
            <a:ext cx="7572000" cy="6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10 Usability Principles</a:t>
            </a:r>
            <a:endParaRPr/>
          </a:p>
        </p:txBody>
      </p:sp>
      <p:sp>
        <p:nvSpPr>
          <p:cNvPr id="329" name="Google Shape;329;p37"/>
          <p:cNvSpPr/>
          <p:nvPr/>
        </p:nvSpPr>
        <p:spPr>
          <a:xfrm>
            <a:off x="457200" y="2429175"/>
            <a:ext cx="2118000" cy="1017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Match between System &amp; the Real World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0" name="Google Shape;330;p37"/>
          <p:cNvSpPr/>
          <p:nvPr/>
        </p:nvSpPr>
        <p:spPr>
          <a:xfrm>
            <a:off x="457200" y="1407425"/>
            <a:ext cx="2118000" cy="70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Visibility of System Status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1" name="Google Shape;331;p37"/>
          <p:cNvSpPr/>
          <p:nvPr/>
        </p:nvSpPr>
        <p:spPr>
          <a:xfrm>
            <a:off x="457200" y="3763225"/>
            <a:ext cx="2118000" cy="70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User Control and Freedom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" name="Google Shape;332;p37"/>
          <p:cNvSpPr/>
          <p:nvPr/>
        </p:nvSpPr>
        <p:spPr>
          <a:xfrm>
            <a:off x="3147750" y="1407425"/>
            <a:ext cx="2252700" cy="70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Consistency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and Standards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3" name="Google Shape;333;p37"/>
          <p:cNvSpPr/>
          <p:nvPr/>
        </p:nvSpPr>
        <p:spPr>
          <a:xfrm>
            <a:off x="3147750" y="2332388"/>
            <a:ext cx="2252700" cy="554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Error Prevention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4" name="Google Shape;334;p3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</a:t>
            </a:r>
            <a:endParaRPr/>
          </a:p>
        </p:txBody>
      </p:sp>
      <p:sp>
        <p:nvSpPr>
          <p:cNvPr id="335" name="Google Shape;335;p37"/>
          <p:cNvSpPr/>
          <p:nvPr/>
        </p:nvSpPr>
        <p:spPr>
          <a:xfrm>
            <a:off x="3147750" y="3059063"/>
            <a:ext cx="2252700" cy="70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Recognition rather than Recall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6" name="Google Shape;336;p37"/>
          <p:cNvSpPr/>
          <p:nvPr/>
        </p:nvSpPr>
        <p:spPr>
          <a:xfrm>
            <a:off x="3147750" y="3936050"/>
            <a:ext cx="2252700" cy="70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Flexibility and Efficiency of Use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37"/>
          <p:cNvSpPr/>
          <p:nvPr/>
        </p:nvSpPr>
        <p:spPr>
          <a:xfrm>
            <a:off x="5973000" y="1407425"/>
            <a:ext cx="2400000" cy="70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Aesthetic and Minimalist Design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8" name="Google Shape;338;p37"/>
          <p:cNvSpPr/>
          <p:nvPr/>
        </p:nvSpPr>
        <p:spPr>
          <a:xfrm>
            <a:off x="5973000" y="2429163"/>
            <a:ext cx="2400000" cy="1017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Recognize, Diagnose, and Recover from Errors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9" name="Google Shape;339;p37"/>
          <p:cNvSpPr/>
          <p:nvPr/>
        </p:nvSpPr>
        <p:spPr>
          <a:xfrm>
            <a:off x="5973000" y="3763200"/>
            <a:ext cx="2400000" cy="70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Help and Documentation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7540325" y="370075"/>
            <a:ext cx="27063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556125" y="2698875"/>
            <a:ext cx="3057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Poppins"/>
                <a:ea typeface="Poppins"/>
                <a:cs typeface="Poppins"/>
                <a:sym typeface="Poppins"/>
              </a:rPr>
              <a:t>2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2" name="Google Shape;342;p37"/>
          <p:cNvSpPr txBox="1"/>
          <p:nvPr/>
        </p:nvSpPr>
        <p:spPr>
          <a:xfrm>
            <a:off x="556125" y="1520975"/>
            <a:ext cx="3057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Poppins"/>
                <a:ea typeface="Poppins"/>
                <a:cs typeface="Poppins"/>
                <a:sym typeface="Poppins"/>
              </a:rPr>
              <a:t>1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3" name="Google Shape;343;p37"/>
          <p:cNvSpPr txBox="1"/>
          <p:nvPr/>
        </p:nvSpPr>
        <p:spPr>
          <a:xfrm>
            <a:off x="556125" y="3876775"/>
            <a:ext cx="3057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Poppins"/>
                <a:ea typeface="Poppins"/>
                <a:cs typeface="Poppins"/>
                <a:sym typeface="Poppins"/>
              </a:rPr>
              <a:t>3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4" name="Google Shape;344;p37"/>
          <p:cNvSpPr txBox="1"/>
          <p:nvPr/>
        </p:nvSpPr>
        <p:spPr>
          <a:xfrm>
            <a:off x="3264563" y="1520975"/>
            <a:ext cx="3057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Poppins"/>
                <a:ea typeface="Poppins"/>
                <a:cs typeface="Poppins"/>
                <a:sym typeface="Poppins"/>
              </a:rPr>
              <a:t>4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5" name="Google Shape;345;p37"/>
          <p:cNvSpPr txBox="1"/>
          <p:nvPr/>
        </p:nvSpPr>
        <p:spPr>
          <a:xfrm>
            <a:off x="3264563" y="2370813"/>
            <a:ext cx="3057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Poppins"/>
                <a:ea typeface="Poppins"/>
                <a:cs typeface="Poppins"/>
                <a:sym typeface="Poppins"/>
              </a:rPr>
              <a:t>5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6" name="Google Shape;346;p37"/>
          <p:cNvSpPr txBox="1"/>
          <p:nvPr/>
        </p:nvSpPr>
        <p:spPr>
          <a:xfrm>
            <a:off x="3264575" y="3172625"/>
            <a:ext cx="3057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Poppins"/>
                <a:ea typeface="Poppins"/>
                <a:cs typeface="Poppins"/>
                <a:sym typeface="Poppins"/>
              </a:rPr>
              <a:t>6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7" name="Google Shape;347;p37"/>
          <p:cNvSpPr txBox="1"/>
          <p:nvPr/>
        </p:nvSpPr>
        <p:spPr>
          <a:xfrm>
            <a:off x="3264563" y="4049600"/>
            <a:ext cx="3057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Poppins"/>
                <a:ea typeface="Poppins"/>
                <a:cs typeface="Poppins"/>
                <a:sym typeface="Poppins"/>
              </a:rPr>
              <a:t>7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8" name="Google Shape;348;p37"/>
          <p:cNvSpPr txBox="1"/>
          <p:nvPr/>
        </p:nvSpPr>
        <p:spPr>
          <a:xfrm>
            <a:off x="6082825" y="1520975"/>
            <a:ext cx="3057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Poppins"/>
                <a:ea typeface="Poppins"/>
                <a:cs typeface="Poppins"/>
                <a:sym typeface="Poppins"/>
              </a:rPr>
              <a:t>8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9" name="Google Shape;349;p37"/>
          <p:cNvSpPr txBox="1"/>
          <p:nvPr/>
        </p:nvSpPr>
        <p:spPr>
          <a:xfrm>
            <a:off x="6082825" y="2698863"/>
            <a:ext cx="3057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Poppins"/>
                <a:ea typeface="Poppins"/>
                <a:cs typeface="Poppins"/>
                <a:sym typeface="Poppins"/>
              </a:rPr>
              <a:t>9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" name="Google Shape;350;p37"/>
          <p:cNvSpPr txBox="1"/>
          <p:nvPr/>
        </p:nvSpPr>
        <p:spPr>
          <a:xfrm>
            <a:off x="6017875" y="3876775"/>
            <a:ext cx="4356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Poppins"/>
                <a:ea typeface="Poppins"/>
                <a:cs typeface="Poppins"/>
                <a:sym typeface="Poppins"/>
              </a:rPr>
              <a:t>10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1" name="Google Shape;351;p37"/>
          <p:cNvSpPr/>
          <p:nvPr/>
        </p:nvSpPr>
        <p:spPr>
          <a:xfrm>
            <a:off x="2269500" y="1444625"/>
            <a:ext cx="305700" cy="325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23C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7"/>
          <p:cNvSpPr/>
          <p:nvPr/>
        </p:nvSpPr>
        <p:spPr>
          <a:xfrm>
            <a:off x="2269500" y="2870175"/>
            <a:ext cx="305700" cy="325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23C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2269500" y="3953125"/>
            <a:ext cx="305700" cy="325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23C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7"/>
          <p:cNvSpPr/>
          <p:nvPr/>
        </p:nvSpPr>
        <p:spPr>
          <a:xfrm>
            <a:off x="5022500" y="1444625"/>
            <a:ext cx="305700" cy="325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23C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7"/>
          <p:cNvSpPr/>
          <p:nvPr/>
        </p:nvSpPr>
        <p:spPr>
          <a:xfrm>
            <a:off x="5094750" y="3953125"/>
            <a:ext cx="305700" cy="325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23C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5094750" y="3059075"/>
            <a:ext cx="305700" cy="325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23C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8029200" y="1444625"/>
            <a:ext cx="305700" cy="325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23C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/>
          <p:nvPr>
            <p:ph idx="4294967295" type="title"/>
          </p:nvPr>
        </p:nvSpPr>
        <p:spPr>
          <a:xfrm>
            <a:off x="457200" y="1166125"/>
            <a:ext cx="64218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Visibility</a:t>
            </a:r>
            <a:r>
              <a:rPr b="0" lang="en-GB"/>
              <a:t> </a:t>
            </a:r>
            <a:r>
              <a:rPr lang="en-GB"/>
              <a:t>of</a:t>
            </a:r>
            <a:r>
              <a:rPr b="0" lang="en-GB"/>
              <a:t> </a:t>
            </a:r>
            <a:r>
              <a:rPr lang="en-GB"/>
              <a:t>System Status</a:t>
            </a:r>
            <a:endParaRPr/>
          </a:p>
        </p:txBody>
      </p:sp>
      <p:sp>
        <p:nvSpPr>
          <p:cNvPr id="363" name="Google Shape;363;p38"/>
          <p:cNvSpPr txBox="1"/>
          <p:nvPr>
            <p:ph idx="4294967295" type="body"/>
          </p:nvPr>
        </p:nvSpPr>
        <p:spPr>
          <a:xfrm>
            <a:off x="457200" y="1958050"/>
            <a:ext cx="5548500" cy="22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</a:pPr>
            <a:r>
              <a:rPr lang="en-GB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design should </a:t>
            </a:r>
            <a:r>
              <a:rPr b="1" i="1" lang="en-GB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always keep users informed</a:t>
            </a:r>
            <a:r>
              <a:rPr lang="en-GB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about what is going on, through appropriate,  timely feedback.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</a:pPr>
            <a:r>
              <a:rPr lang="en-GB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Benefits: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○"/>
            </a:pPr>
            <a:r>
              <a:rPr lang="en-GB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Help users learn the outcome of their prior interactions and determine next steps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○"/>
            </a:pPr>
            <a:r>
              <a:rPr lang="en-GB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Predictable interactions create trust in the product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4" name="Google Shape;364;p38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65" name="Google Shape;3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700" y="1849213"/>
            <a:ext cx="2186117" cy="272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9"/>
          <p:cNvSpPr txBox="1"/>
          <p:nvPr>
            <p:ph idx="4294967295" type="title"/>
          </p:nvPr>
        </p:nvSpPr>
        <p:spPr>
          <a:xfrm>
            <a:off x="457200" y="1166125"/>
            <a:ext cx="64218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Match between System and the Real World</a:t>
            </a:r>
            <a:endParaRPr/>
          </a:p>
        </p:txBody>
      </p:sp>
      <p:sp>
        <p:nvSpPr>
          <p:cNvPr id="371" name="Google Shape;371;p39"/>
          <p:cNvSpPr txBox="1"/>
          <p:nvPr>
            <p:ph idx="4294967295" type="body"/>
          </p:nvPr>
        </p:nvSpPr>
        <p:spPr>
          <a:xfrm>
            <a:off x="457200" y="1958050"/>
            <a:ext cx="5292600" cy="22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￮"/>
            </a:pPr>
            <a:r>
              <a:rPr lang="en-GB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design should speak the users’ language. Use words, phrases, and concepts </a:t>
            </a:r>
            <a:r>
              <a:rPr b="1" i="1" lang="en-GB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familiar to the user</a:t>
            </a:r>
            <a:r>
              <a:rPr lang="en-GB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rather than internal jargon.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￮"/>
            </a:pPr>
            <a:r>
              <a:rPr lang="en-GB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Make information appear in a natural and logical order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￮"/>
            </a:pPr>
            <a:r>
              <a:rPr lang="en-GB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language depends on your specific users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2" name="Google Shape;372;p3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3" name="Google Shape;3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816" y="1849225"/>
            <a:ext cx="2586409" cy="22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idx="4294967295" type="title"/>
          </p:nvPr>
        </p:nvSpPr>
        <p:spPr>
          <a:xfrm>
            <a:off x="457200" y="1166125"/>
            <a:ext cx="63546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Control and Freedom</a:t>
            </a:r>
            <a:endParaRPr/>
          </a:p>
        </p:txBody>
      </p:sp>
      <p:sp>
        <p:nvSpPr>
          <p:cNvPr id="379" name="Google Shape;379;p40"/>
          <p:cNvSpPr txBox="1"/>
          <p:nvPr>
            <p:ph idx="4294967295" type="body"/>
          </p:nvPr>
        </p:nvSpPr>
        <p:spPr>
          <a:xfrm>
            <a:off x="457200" y="1958050"/>
            <a:ext cx="5842800" cy="22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</a:pPr>
            <a:r>
              <a:rPr lang="en-GB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Users often perform actions by mistake. </a:t>
            </a:r>
            <a:r>
              <a:rPr lang="en-GB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They need a </a:t>
            </a:r>
            <a:r>
              <a:rPr b="1" i="1" lang="en-GB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clearly marked emergency exit</a:t>
            </a:r>
            <a:r>
              <a:rPr lang="en-GB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 leave the unwanted action without having to go through an extended process.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●"/>
            </a:pPr>
            <a:r>
              <a:rPr lang="en-GB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Benefits: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○"/>
            </a:pPr>
            <a:r>
              <a:rPr lang="en-GB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Fosters a sense of freedom and confidence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oppins"/>
              <a:buChar char="○"/>
            </a:pPr>
            <a:r>
              <a:rPr lang="en-GB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Allows users to remain in control of the system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0" name="Google Shape;380;p40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1" name="Google Shape;3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000" y="2005812"/>
            <a:ext cx="2255875" cy="113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"/>
          <p:cNvSpPr txBox="1"/>
          <p:nvPr>
            <p:ph idx="4294967295" type="title"/>
          </p:nvPr>
        </p:nvSpPr>
        <p:spPr>
          <a:xfrm>
            <a:off x="1193100" y="1166125"/>
            <a:ext cx="69816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Consistency and Standards</a:t>
            </a:r>
            <a:endParaRPr/>
          </a:p>
        </p:txBody>
      </p:sp>
      <p:sp>
        <p:nvSpPr>
          <p:cNvPr id="387" name="Google Shape;387;p41"/>
          <p:cNvSpPr txBox="1"/>
          <p:nvPr>
            <p:ph idx="4294967295" type="body"/>
          </p:nvPr>
        </p:nvSpPr>
        <p:spPr>
          <a:xfrm>
            <a:off x="1314275" y="1849225"/>
            <a:ext cx="63570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/>
              <a:t>Users should not have to wonder whether different words, situations, or actions mean the same thing.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Follow platform and industry conventions</a:t>
            </a:r>
            <a:r>
              <a:rPr lang="en-GB"/>
              <a:t>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/>
              <a:t>Benefits: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/>
              <a:t>Improves learnability -- user is not left in confusion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/>
              <a:t>Prevents user from being forced to learn something new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8" name="Google Shape;388;p4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/>
          <p:nvPr>
            <p:ph idx="4294967295" type="title"/>
          </p:nvPr>
        </p:nvSpPr>
        <p:spPr>
          <a:xfrm>
            <a:off x="1193100" y="689750"/>
            <a:ext cx="5788500" cy="11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Recognition Rather Than Recall</a:t>
            </a:r>
            <a:endParaRPr/>
          </a:p>
        </p:txBody>
      </p:sp>
      <p:sp>
        <p:nvSpPr>
          <p:cNvPr id="394" name="Google Shape;394;p42"/>
          <p:cNvSpPr txBox="1"/>
          <p:nvPr>
            <p:ph idx="4294967295" type="body"/>
          </p:nvPr>
        </p:nvSpPr>
        <p:spPr>
          <a:xfrm>
            <a:off x="1314275" y="1849250"/>
            <a:ext cx="6189300" cy="27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/>
              <a:t>Minimize the user’s memory load by making elements, actions, and options visible.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/>
              <a:t>Users should </a:t>
            </a: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not have to remember information</a:t>
            </a:r>
            <a:r>
              <a:rPr lang="en-GB"/>
              <a:t> across the interface.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/>
              <a:t>Information required to use the design should be visible or easily retrievable when needed. 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/>
              <a:t>Benefits: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/>
              <a:t>Reduces the amount of cognitive effort required from users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/>
              <a:t>Allows for easy readability and less ambiguity</a:t>
            </a:r>
            <a:endParaRPr/>
          </a:p>
        </p:txBody>
      </p:sp>
      <p:sp>
        <p:nvSpPr>
          <p:cNvPr id="395" name="Google Shape;395;p4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/>
          <p:nvPr>
            <p:ph idx="4294967295" type="title"/>
          </p:nvPr>
        </p:nvSpPr>
        <p:spPr>
          <a:xfrm>
            <a:off x="1193100" y="689750"/>
            <a:ext cx="5788500" cy="11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Flexibility and Efficiency of Use</a:t>
            </a:r>
            <a:endParaRPr/>
          </a:p>
        </p:txBody>
      </p:sp>
      <p:sp>
        <p:nvSpPr>
          <p:cNvPr id="401" name="Google Shape;401;p43"/>
          <p:cNvSpPr txBox="1"/>
          <p:nvPr>
            <p:ph idx="4294967295" type="body"/>
          </p:nvPr>
        </p:nvSpPr>
        <p:spPr>
          <a:xfrm>
            <a:off x="1314275" y="1849250"/>
            <a:ext cx="6618000" cy="27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/>
              <a:t>Shortcuts -- hidden from novice u</a:t>
            </a:r>
            <a:r>
              <a:rPr lang="en-GB"/>
              <a:t>sers -- may speed up interaction such that the design can </a:t>
            </a: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cater to both inexperienced and experienced users.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/>
              <a:t>Allow users to tailor frequent actions.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/>
              <a:t>Flexible processes can be carried out in different ways</a:t>
            </a:r>
            <a:endParaRPr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/>
              <a:t>Users can pick whichever method works for them</a:t>
            </a:r>
            <a:endParaRPr/>
          </a:p>
        </p:txBody>
      </p:sp>
      <p:sp>
        <p:nvSpPr>
          <p:cNvPr id="402" name="Google Shape;402;p4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"/>
          <p:cNvSpPr txBox="1"/>
          <p:nvPr>
            <p:ph idx="4294967295" type="title"/>
          </p:nvPr>
        </p:nvSpPr>
        <p:spPr>
          <a:xfrm>
            <a:off x="1193100" y="689750"/>
            <a:ext cx="5788500" cy="11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Aesthetic and Minimalist Design</a:t>
            </a:r>
            <a:endParaRPr/>
          </a:p>
        </p:txBody>
      </p:sp>
      <p:sp>
        <p:nvSpPr>
          <p:cNvPr id="408" name="Google Shape;408;p44"/>
          <p:cNvSpPr txBox="1"/>
          <p:nvPr>
            <p:ph idx="4294967295" type="body"/>
          </p:nvPr>
        </p:nvSpPr>
        <p:spPr>
          <a:xfrm>
            <a:off x="1314275" y="1849250"/>
            <a:ext cx="6161100" cy="29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/>
              <a:t>Interfaces should not contain irrelevant information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/>
              <a:t>Every extra unit of information in an interface </a:t>
            </a: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competes</a:t>
            </a:r>
            <a:r>
              <a:rPr lang="en-GB"/>
              <a:t> with the relevant units</a:t>
            </a:r>
            <a:endParaRPr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/>
              <a:t>Diminishes their relative visibility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/>
              <a:t>“Communicate, don’t decorate.”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/>
              <a:t>Benefits: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/>
              <a:t>Focus on the essentials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/>
              <a:t>Support the user’s primary goal</a:t>
            </a:r>
            <a:endParaRPr/>
          </a:p>
        </p:txBody>
      </p:sp>
      <p:sp>
        <p:nvSpPr>
          <p:cNvPr id="409" name="Google Shape;409;p44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00" name="Google Shape;200;p2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01" name="Google Shape;201;p2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67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7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Definition</a:t>
            </a:r>
            <a:endParaRPr/>
          </a:p>
        </p:txBody>
      </p:sp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2F2F2F"/>
              </a:buClr>
              <a:buSzPts val="1600"/>
              <a:buChar char="￮"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Vision</a:t>
            </a:r>
            <a:r>
              <a:rPr lang="en-GB"/>
              <a:t>: Encourage a healthy lifestyle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600"/>
              <a:buChar char="￮"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Target Audience</a:t>
            </a:r>
            <a:r>
              <a:rPr lang="en-GB"/>
              <a:t>:  Average person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600"/>
              <a:buChar char="￮"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Problem</a:t>
            </a:r>
            <a:r>
              <a:rPr lang="en-GB"/>
              <a:t>: Feeling overwhelmed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600"/>
              <a:buChar char="￮"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Strategy:</a:t>
            </a:r>
            <a:r>
              <a:rPr lang="en-GB"/>
              <a:t> Multi platform application where they can write out their thoughts.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600"/>
              <a:buChar char="￮"/>
            </a:pPr>
            <a:r>
              <a:rPr b="1" lang="en-GB">
                <a:latin typeface="Poppins"/>
                <a:ea typeface="Poppins"/>
                <a:cs typeface="Poppins"/>
                <a:sym typeface="Poppins"/>
              </a:rPr>
              <a:t>Goal</a:t>
            </a:r>
            <a:r>
              <a:rPr lang="en-GB"/>
              <a:t>: Improvement of mood over time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07" name="Google Shape;207;p27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208" name="Google Shape;208;p2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/>
          <p:nvPr>
            <p:ph type="ctrTitle"/>
          </p:nvPr>
        </p:nvSpPr>
        <p:spPr>
          <a:xfrm>
            <a:off x="2244350" y="1295700"/>
            <a:ext cx="4773900" cy="25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 Presentation: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Caching</a:t>
            </a:r>
            <a:endParaRPr/>
          </a:p>
        </p:txBody>
      </p:sp>
      <p:sp>
        <p:nvSpPr>
          <p:cNvPr id="415" name="Google Shape;415;p45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 txBox="1"/>
          <p:nvPr>
            <p:ph idx="1" type="body"/>
          </p:nvPr>
        </p:nvSpPr>
        <p:spPr>
          <a:xfrm>
            <a:off x="902750" y="1982175"/>
            <a:ext cx="5143800" cy="25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￮"/>
            </a:pPr>
            <a:r>
              <a:rPr lang="en-GB" sz="1800"/>
              <a:t>Cache is a temporary storage location for copies of files or data so that in the future, data can be served faster.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￮"/>
            </a:pPr>
            <a:r>
              <a:rPr lang="en-GB" sz="1800"/>
              <a:t>Process of storing copies of files in a cache, or temporary storage location, so that they can be accessed more quickly. </a:t>
            </a:r>
            <a:endParaRPr sz="1800"/>
          </a:p>
        </p:txBody>
      </p:sp>
      <p:sp>
        <p:nvSpPr>
          <p:cNvPr id="421" name="Google Shape;421;p46"/>
          <p:cNvSpPr txBox="1"/>
          <p:nvPr>
            <p:ph type="title"/>
          </p:nvPr>
        </p:nvSpPr>
        <p:spPr>
          <a:xfrm>
            <a:off x="536900" y="1007750"/>
            <a:ext cx="5618400" cy="8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What is caching?</a:t>
            </a:r>
            <a:endParaRPr sz="4800"/>
          </a:p>
        </p:txBody>
      </p:sp>
      <p:sp>
        <p:nvSpPr>
          <p:cNvPr id="422" name="Google Shape;422;p46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21</a:t>
            </a:r>
            <a:endParaRPr/>
          </a:p>
        </p:txBody>
      </p:sp>
      <p:sp>
        <p:nvSpPr>
          <p:cNvPr id="423" name="Google Shape;423;p46"/>
          <p:cNvSpPr/>
          <p:nvPr/>
        </p:nvSpPr>
        <p:spPr>
          <a:xfrm>
            <a:off x="6454511" y="36700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9" name="Google Shape;429;p47"/>
          <p:cNvSpPr txBox="1"/>
          <p:nvPr>
            <p:ph idx="4294967295" type="title"/>
          </p:nvPr>
        </p:nvSpPr>
        <p:spPr>
          <a:xfrm>
            <a:off x="415850" y="587225"/>
            <a:ext cx="6722100" cy="8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Why use caching?</a:t>
            </a:r>
            <a:endParaRPr sz="4800"/>
          </a:p>
        </p:txBody>
      </p:sp>
      <p:grpSp>
        <p:nvGrpSpPr>
          <p:cNvPr id="430" name="Google Shape;430;p47"/>
          <p:cNvGrpSpPr/>
          <p:nvPr/>
        </p:nvGrpSpPr>
        <p:grpSpPr>
          <a:xfrm>
            <a:off x="1819413" y="3555779"/>
            <a:ext cx="5957975" cy="643500"/>
            <a:chOff x="1593000" y="2322568"/>
            <a:chExt cx="5957975" cy="643500"/>
          </a:xfrm>
        </p:grpSpPr>
        <p:sp>
          <p:nvSpPr>
            <p:cNvPr id="431" name="Google Shape;431;p4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Predictable Performance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5" name="Google Shape;435;p4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7" name="Google Shape;437;p47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D3D3D"/>
                </a:buClr>
                <a:buSzPts val="1000"/>
                <a:buFont typeface="Roboto"/>
                <a:buChar char="●"/>
              </a:pPr>
              <a:r>
                <a:rPr lang="en-GB" sz="10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Challenge when application deals with periods of spikes</a:t>
              </a:r>
              <a:endParaRPr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D3D3D"/>
                </a:buClr>
                <a:buSzPts val="1000"/>
                <a:buFont typeface="Roboto"/>
                <a:buChar char="●"/>
              </a:pPr>
              <a:r>
                <a:rPr lang="en-GB" sz="10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Increased load results in higher latencies </a:t>
              </a:r>
              <a:endParaRPr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8" name="Google Shape;438;p47"/>
          <p:cNvGrpSpPr/>
          <p:nvPr/>
        </p:nvGrpSpPr>
        <p:grpSpPr>
          <a:xfrm>
            <a:off x="1819413" y="2900912"/>
            <a:ext cx="5957975" cy="643500"/>
            <a:chOff x="1593000" y="2322568"/>
            <a:chExt cx="5957975" cy="643500"/>
          </a:xfrm>
        </p:grpSpPr>
        <p:sp>
          <p:nvSpPr>
            <p:cNvPr id="439" name="Google Shape;439;p4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Reduce the Load on the Backend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3" name="Google Shape;443;p4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5" name="Google Shape;445;p47"/>
            <p:cNvSpPr/>
            <p:nvPr/>
          </p:nvSpPr>
          <p:spPr>
            <a:xfrm>
              <a:off x="4387863" y="2323755"/>
              <a:ext cx="30621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D3D3D"/>
                </a:buClr>
                <a:buSzPts val="1000"/>
                <a:buFont typeface="Roboto"/>
                <a:buChar char="●"/>
              </a:pPr>
              <a:r>
                <a:rPr lang="en-GB" sz="10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Redirects parts of the read load from backend database to cache</a:t>
              </a:r>
              <a:endParaRPr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D3D3D"/>
                </a:buClr>
                <a:buSzPts val="1000"/>
                <a:buFont typeface="Roboto"/>
                <a:buChar char="●"/>
              </a:pPr>
              <a:r>
                <a:rPr lang="en-GB" sz="10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Protect it from slower performance</a:t>
              </a:r>
              <a:endParaRPr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6" name="Google Shape;446;p47"/>
          <p:cNvGrpSpPr/>
          <p:nvPr/>
        </p:nvGrpSpPr>
        <p:grpSpPr>
          <a:xfrm>
            <a:off x="1819413" y="2246019"/>
            <a:ext cx="5957975" cy="643500"/>
            <a:chOff x="1593000" y="2322568"/>
            <a:chExt cx="5957975" cy="643500"/>
          </a:xfrm>
        </p:grpSpPr>
        <p:sp>
          <p:nvSpPr>
            <p:cNvPr id="447" name="Google Shape;447;p4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Reduce Database Cost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1" name="Google Shape;451;p4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53" name="Google Shape;453;p47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D3D3D"/>
                </a:buClr>
                <a:buSzPts val="1000"/>
                <a:buFont typeface="Roboto"/>
                <a:buChar char="●"/>
              </a:pPr>
              <a:r>
                <a:rPr lang="en-GB" sz="10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Potentially replacing a number of database instances</a:t>
              </a:r>
              <a:endParaRPr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4" name="Google Shape;454;p47"/>
          <p:cNvGrpSpPr/>
          <p:nvPr/>
        </p:nvGrpSpPr>
        <p:grpSpPr>
          <a:xfrm>
            <a:off x="1819413" y="1591160"/>
            <a:ext cx="5957975" cy="643500"/>
            <a:chOff x="1593000" y="2322568"/>
            <a:chExt cx="5957975" cy="643500"/>
          </a:xfrm>
        </p:grpSpPr>
        <p:sp>
          <p:nvSpPr>
            <p:cNvPr id="455" name="Google Shape;455;p47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7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7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7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Improve Application Performance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9" name="Google Shape;459;p47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7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61" name="Google Shape;461;p47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D3D3D"/>
                </a:buClr>
                <a:buSzPts val="1000"/>
                <a:buFont typeface="Roboto"/>
                <a:buChar char="●"/>
              </a:pPr>
              <a:r>
                <a:rPr lang="en-GB" sz="10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Reading data from in-memory cache is extremely fast</a:t>
              </a:r>
              <a:endParaRPr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8"/>
          <p:cNvSpPr txBox="1"/>
          <p:nvPr>
            <p:ph idx="1" type="body"/>
          </p:nvPr>
        </p:nvSpPr>
        <p:spPr>
          <a:xfrm>
            <a:off x="902750" y="1982175"/>
            <a:ext cx="5143800" cy="25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￮"/>
            </a:pPr>
            <a:r>
              <a:rPr lang="en-GB" sz="1800"/>
              <a:t>Open source (BSD licensed), in-memory data structure store, used as a database, cache and message broker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￮"/>
            </a:pPr>
            <a:r>
              <a:rPr lang="en-GB" sz="1800"/>
              <a:t>Used by many companies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￮"/>
            </a:pPr>
            <a:r>
              <a:rPr lang="en-GB" sz="1800"/>
              <a:t>Can store many data types: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￮"/>
            </a:pPr>
            <a:r>
              <a:rPr lang="en-GB" sz="1800"/>
              <a:t>String, Sets, hash, sorted sets, lists</a:t>
            </a:r>
            <a:endParaRPr sz="1800"/>
          </a:p>
        </p:txBody>
      </p:sp>
      <p:sp>
        <p:nvSpPr>
          <p:cNvPr id="467" name="Google Shape;467;p48"/>
          <p:cNvSpPr txBox="1"/>
          <p:nvPr>
            <p:ph type="title"/>
          </p:nvPr>
        </p:nvSpPr>
        <p:spPr>
          <a:xfrm>
            <a:off x="536900" y="1007750"/>
            <a:ext cx="5547600" cy="8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What is Redis?</a:t>
            </a:r>
            <a:endParaRPr sz="4800"/>
          </a:p>
        </p:txBody>
      </p:sp>
      <p:sp>
        <p:nvSpPr>
          <p:cNvPr id="468" name="Google Shape;468;p48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23</a:t>
            </a:r>
            <a:endParaRPr/>
          </a:p>
        </p:txBody>
      </p:sp>
      <p:sp>
        <p:nvSpPr>
          <p:cNvPr id="469" name="Google Shape;469;p48"/>
          <p:cNvSpPr/>
          <p:nvPr/>
        </p:nvSpPr>
        <p:spPr>
          <a:xfrm>
            <a:off x="6454511" y="36700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2325" y="2200351"/>
            <a:ext cx="2518188" cy="8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/>
          <p:nvPr>
            <p:ph type="title"/>
          </p:nvPr>
        </p:nvSpPr>
        <p:spPr>
          <a:xfrm>
            <a:off x="212925" y="708150"/>
            <a:ext cx="58434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Pros and Cons of Redis</a:t>
            </a:r>
            <a:endParaRPr/>
          </a:p>
        </p:txBody>
      </p:sp>
      <p:sp>
        <p:nvSpPr>
          <p:cNvPr id="476" name="Google Shape;476;p4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77" name="Google Shape;477;p49"/>
          <p:cNvGrpSpPr/>
          <p:nvPr/>
        </p:nvGrpSpPr>
        <p:grpSpPr>
          <a:xfrm>
            <a:off x="1301574" y="1337167"/>
            <a:ext cx="3270296" cy="2977548"/>
            <a:chOff x="2744034" y="1146343"/>
            <a:chExt cx="1827900" cy="2399700"/>
          </a:xfrm>
        </p:grpSpPr>
        <p:sp>
          <p:nvSpPr>
            <p:cNvPr id="478" name="Google Shape;478;p49"/>
            <p:cNvSpPr/>
            <p:nvPr/>
          </p:nvSpPr>
          <p:spPr>
            <a:xfrm rot="-5400000">
              <a:off x="2458134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AAAA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9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9"/>
            <p:cNvSpPr txBox="1"/>
            <p:nvPr/>
          </p:nvSpPr>
          <p:spPr>
            <a:xfrm>
              <a:off x="2966454" y="1795529"/>
              <a:ext cx="1377600" cy="31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Pros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481" name="Google Shape;481;p49"/>
          <p:cNvGrpSpPr/>
          <p:nvPr/>
        </p:nvGrpSpPr>
        <p:grpSpPr>
          <a:xfrm>
            <a:off x="4572138" y="1896924"/>
            <a:ext cx="3270296" cy="2977548"/>
            <a:chOff x="4572084" y="1597469"/>
            <a:chExt cx="1827900" cy="2399700"/>
          </a:xfrm>
        </p:grpSpPr>
        <p:sp>
          <p:nvSpPr>
            <p:cNvPr id="482" name="Google Shape;482;p49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2F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9"/>
            <p:cNvSpPr/>
            <p:nvPr/>
          </p:nvSpPr>
          <p:spPr>
            <a:xfrm flipH="1" rot="10800000">
              <a:off x="4662018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9"/>
            <p:cNvSpPr txBox="1"/>
            <p:nvPr/>
          </p:nvSpPr>
          <p:spPr>
            <a:xfrm>
              <a:off x="4794425" y="1795529"/>
              <a:ext cx="13002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</a:endParaRPr>
            </a:p>
          </p:txBody>
        </p:sp>
      </p:grpSp>
      <p:sp>
        <p:nvSpPr>
          <p:cNvPr id="485" name="Google Shape;485;p49"/>
          <p:cNvSpPr txBox="1"/>
          <p:nvPr>
            <p:ph idx="4294967295" type="body"/>
          </p:nvPr>
        </p:nvSpPr>
        <p:spPr>
          <a:xfrm>
            <a:off x="1613725" y="2521300"/>
            <a:ext cx="2646000" cy="15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Char char="￮"/>
            </a:pPr>
            <a:r>
              <a:rPr lang="en-GB" sz="1000">
                <a:solidFill>
                  <a:srgbClr val="FFFFFF"/>
                </a:solidFill>
              </a:rPr>
              <a:t>Fast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￮"/>
            </a:pPr>
            <a:r>
              <a:rPr lang="en-GB" sz="1000">
                <a:solidFill>
                  <a:srgbClr val="FFFFFF"/>
                </a:solidFill>
              </a:rPr>
              <a:t>Easy to set up 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￮"/>
            </a:pPr>
            <a:r>
              <a:rPr lang="en-GB" sz="1000">
                <a:solidFill>
                  <a:srgbClr val="FFFFFF"/>
                </a:solidFill>
              </a:rPr>
              <a:t>Zero downtime or performance impact while scaling up or down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￮"/>
            </a:pPr>
            <a:r>
              <a:rPr lang="en-GB" sz="1000">
                <a:solidFill>
                  <a:srgbClr val="FFFFFF"/>
                </a:solidFill>
              </a:rPr>
              <a:t>Flexible data structures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￮"/>
            </a:pPr>
            <a:r>
              <a:rPr lang="en-GB" sz="1000">
                <a:solidFill>
                  <a:srgbClr val="FFFFFF"/>
                </a:solidFill>
              </a:rPr>
              <a:t>Open source and stable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￮"/>
            </a:pPr>
            <a:r>
              <a:rPr lang="en-GB" sz="1000">
                <a:solidFill>
                  <a:srgbClr val="FFFFFF"/>
                </a:solidFill>
              </a:rPr>
              <a:t>Easy to spin up children nodes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86" name="Google Shape;486;p49"/>
          <p:cNvSpPr txBox="1"/>
          <p:nvPr>
            <p:ph idx="4294967295" type="body"/>
          </p:nvPr>
        </p:nvSpPr>
        <p:spPr>
          <a:xfrm>
            <a:off x="4884285" y="2521434"/>
            <a:ext cx="2646000" cy="12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Char char="￮"/>
            </a:pPr>
            <a:r>
              <a:rPr lang="en-GB" sz="1000">
                <a:solidFill>
                  <a:srgbClr val="FFFFFF"/>
                </a:solidFill>
              </a:rPr>
              <a:t>Expensive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￮"/>
            </a:pPr>
            <a:r>
              <a:rPr lang="en-GB" sz="1000">
                <a:solidFill>
                  <a:srgbClr val="FFFFFF"/>
                </a:solidFill>
              </a:rPr>
              <a:t>Requires a lot of RAM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￮"/>
            </a:pPr>
            <a:r>
              <a:rPr lang="en-GB" sz="1000">
                <a:solidFill>
                  <a:srgbClr val="FFFFFF"/>
                </a:solidFill>
              </a:rPr>
              <a:t>Syncing between nodes can be difficult to maintain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￮"/>
            </a:pPr>
            <a:r>
              <a:rPr lang="en-GB" sz="1000">
                <a:solidFill>
                  <a:srgbClr val="FFFFFF"/>
                </a:solidFill>
              </a:rPr>
              <a:t>Need to efficiently handle expirations</a:t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0"/>
          <p:cNvSpPr txBox="1"/>
          <p:nvPr>
            <p:ph type="title"/>
          </p:nvPr>
        </p:nvSpPr>
        <p:spPr>
          <a:xfrm>
            <a:off x="212925" y="708150"/>
            <a:ext cx="58434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Example</a:t>
            </a:r>
            <a:endParaRPr/>
          </a:p>
        </p:txBody>
      </p:sp>
      <p:sp>
        <p:nvSpPr>
          <p:cNvPr id="492" name="Google Shape;492;p50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3" name="Google Shape;493;p50"/>
          <p:cNvSpPr txBox="1"/>
          <p:nvPr>
            <p:ph idx="4294967295" type="body"/>
          </p:nvPr>
        </p:nvSpPr>
        <p:spPr>
          <a:xfrm>
            <a:off x="1613725" y="2521300"/>
            <a:ext cx="2646000" cy="15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Char char="￮"/>
            </a:pPr>
            <a:r>
              <a:rPr lang="en-GB" sz="1000">
                <a:solidFill>
                  <a:srgbClr val="FFFFFF"/>
                </a:solidFill>
              </a:rPr>
              <a:t>Fast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￮"/>
            </a:pPr>
            <a:r>
              <a:rPr lang="en-GB" sz="1000">
                <a:solidFill>
                  <a:srgbClr val="FFFFFF"/>
                </a:solidFill>
              </a:rPr>
              <a:t>Easy to set up 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￮"/>
            </a:pPr>
            <a:r>
              <a:rPr lang="en-GB" sz="1000">
                <a:solidFill>
                  <a:srgbClr val="FFFFFF"/>
                </a:solidFill>
              </a:rPr>
              <a:t>Zero downtime or performance impact while scaling up or down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￮"/>
            </a:pPr>
            <a:r>
              <a:rPr lang="en-GB" sz="1000">
                <a:solidFill>
                  <a:srgbClr val="FFFFFF"/>
                </a:solidFill>
              </a:rPr>
              <a:t>Flexible data structures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￮"/>
            </a:pPr>
            <a:r>
              <a:rPr lang="en-GB" sz="1000">
                <a:solidFill>
                  <a:srgbClr val="FFFFFF"/>
                </a:solidFill>
              </a:rPr>
              <a:t>Open source and stable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￮"/>
            </a:pPr>
            <a:r>
              <a:rPr lang="en-GB" sz="1000">
                <a:solidFill>
                  <a:srgbClr val="FFFFFF"/>
                </a:solidFill>
              </a:rPr>
              <a:t>Easy to spin up children nodes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94" name="Google Shape;494;p50"/>
          <p:cNvSpPr txBox="1"/>
          <p:nvPr>
            <p:ph idx="4294967295" type="body"/>
          </p:nvPr>
        </p:nvSpPr>
        <p:spPr>
          <a:xfrm>
            <a:off x="4884285" y="2521434"/>
            <a:ext cx="2646000" cy="12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Char char="￮"/>
            </a:pPr>
            <a:r>
              <a:rPr lang="en-GB" sz="1000">
                <a:solidFill>
                  <a:srgbClr val="FFFFFF"/>
                </a:solidFill>
              </a:rPr>
              <a:t>Expensive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￮"/>
            </a:pPr>
            <a:r>
              <a:rPr lang="en-GB" sz="1000">
                <a:solidFill>
                  <a:srgbClr val="FFFFFF"/>
                </a:solidFill>
              </a:rPr>
              <a:t>Requires a lot of RAM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￮"/>
            </a:pPr>
            <a:r>
              <a:rPr lang="en-GB" sz="1000">
                <a:solidFill>
                  <a:srgbClr val="FFFFFF"/>
                </a:solidFill>
              </a:rPr>
              <a:t>Syncing between nodes can be difficult to maintain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￮"/>
            </a:pPr>
            <a:r>
              <a:rPr lang="en-GB" sz="1000">
                <a:solidFill>
                  <a:srgbClr val="FFFFFF"/>
                </a:solidFill>
              </a:rPr>
              <a:t>Need to efficiently handle expirations</a:t>
            </a:r>
            <a:endParaRPr sz="1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495" name="Google Shape;4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50" y="1562639"/>
            <a:ext cx="6278750" cy="31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1"/>
          <p:cNvSpPr txBox="1"/>
          <p:nvPr>
            <p:ph type="title"/>
          </p:nvPr>
        </p:nvSpPr>
        <p:spPr>
          <a:xfrm>
            <a:off x="200500" y="211200"/>
            <a:ext cx="81981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</a:t>
            </a:r>
            <a:r>
              <a:rPr lang="en-GB"/>
              <a:t>use case</a:t>
            </a:r>
            <a:r>
              <a:rPr lang="en-GB"/>
              <a:t> example: API Key</a:t>
            </a:r>
            <a:endParaRPr/>
          </a:p>
        </p:txBody>
      </p:sp>
      <p:sp>
        <p:nvSpPr>
          <p:cNvPr id="501" name="Google Shape;501;p5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2" name="Google Shape;502;p51"/>
          <p:cNvSpPr txBox="1"/>
          <p:nvPr>
            <p:ph idx="4294967295" type="body"/>
          </p:nvPr>
        </p:nvSpPr>
        <p:spPr>
          <a:xfrm>
            <a:off x="865475" y="1001400"/>
            <a:ext cx="5143800" cy="31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￮"/>
            </a:pPr>
            <a:r>
              <a:rPr lang="en-GB" sz="1800"/>
              <a:t>Handling API Key quota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￮"/>
            </a:pPr>
            <a:r>
              <a:rPr lang="en-GB" sz="1800"/>
              <a:t>Scenario: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￮"/>
            </a:pPr>
            <a:r>
              <a:rPr lang="en-GB" sz="1800"/>
              <a:t>If you were a SaaS and gave out API keys with a quota (10,000 GET requests) how could you handle decreasing quota?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￮"/>
            </a:pPr>
            <a:r>
              <a:rPr lang="en-GB" sz="1800"/>
              <a:t>Updating to DB every call will cause too many connection error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2"/>
          <p:cNvSpPr txBox="1"/>
          <p:nvPr>
            <p:ph type="title"/>
          </p:nvPr>
        </p:nvSpPr>
        <p:spPr>
          <a:xfrm>
            <a:off x="212925" y="708150"/>
            <a:ext cx="81981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</a:t>
            </a:r>
            <a:endParaRPr/>
          </a:p>
        </p:txBody>
      </p:sp>
      <p:sp>
        <p:nvSpPr>
          <p:cNvPr id="508" name="Google Shape;508;p5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9" name="Google Shape;509;p52"/>
          <p:cNvSpPr txBox="1"/>
          <p:nvPr>
            <p:ph idx="4294967295" type="body"/>
          </p:nvPr>
        </p:nvSpPr>
        <p:spPr>
          <a:xfrm>
            <a:off x="902750" y="1982175"/>
            <a:ext cx="5143800" cy="25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￮"/>
            </a:pPr>
            <a:r>
              <a:rPr lang="en-GB" sz="1800"/>
              <a:t>Store API string as Key and quota as INT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￮"/>
            </a:pPr>
            <a:r>
              <a:rPr lang="en-GB" sz="1800"/>
              <a:t>Use "DECR KEY_NAME"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￮"/>
            </a:pPr>
            <a:r>
              <a:rPr lang="en-GB" sz="1800"/>
              <a:t>Decreases by one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￮"/>
            </a:pPr>
            <a:r>
              <a:rPr lang="en-GB" sz="1800"/>
              <a:t>Have service to update everything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3"/>
          <p:cNvSpPr txBox="1"/>
          <p:nvPr>
            <p:ph type="title"/>
          </p:nvPr>
        </p:nvSpPr>
        <p:spPr>
          <a:xfrm>
            <a:off x="212925" y="708150"/>
            <a:ext cx="52182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  <p:sp>
        <p:nvSpPr>
          <p:cNvPr id="515" name="Google Shape;515;p5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16" name="Google Shape;5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300" y="1650750"/>
            <a:ext cx="48101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300" y="3714538"/>
            <a:ext cx="420052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4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3" name="Google Shape;523;p54"/>
          <p:cNvSpPr txBox="1"/>
          <p:nvPr>
            <p:ph idx="4294967295" type="ctrTitle"/>
          </p:nvPr>
        </p:nvSpPr>
        <p:spPr>
          <a:xfrm>
            <a:off x="3154650" y="1460650"/>
            <a:ext cx="3141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/>
              <a:t>Thanks!</a:t>
            </a:r>
            <a:endParaRPr sz="5200"/>
          </a:p>
        </p:txBody>
      </p:sp>
      <p:sp>
        <p:nvSpPr>
          <p:cNvPr id="524" name="Google Shape;524;p54"/>
          <p:cNvSpPr txBox="1"/>
          <p:nvPr>
            <p:ph idx="4294967295" type="subTitle"/>
          </p:nvPr>
        </p:nvSpPr>
        <p:spPr>
          <a:xfrm>
            <a:off x="2497050" y="2730827"/>
            <a:ext cx="44562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2200">
                <a:latin typeface="Poppins"/>
                <a:ea typeface="Poppins"/>
                <a:cs typeface="Poppins"/>
                <a:sym typeface="Poppins"/>
              </a:rPr>
              <a:t>Any questions?</a:t>
            </a:r>
            <a:endParaRPr sz="2200"/>
          </a:p>
          <a:p>
            <a:pPr indent="-330200" lvl="0" marL="457200" rtl="0" algn="ctr">
              <a:spcBef>
                <a:spcPts val="600"/>
              </a:spcBef>
              <a:spcAft>
                <a:spcPts val="0"/>
              </a:spcAft>
              <a:buSzPts val="1600"/>
              <a:buChar char="￮"/>
            </a:pPr>
            <a:r>
              <a:t/>
            </a:r>
            <a:endParaRPr/>
          </a:p>
        </p:txBody>
      </p:sp>
      <p:grpSp>
        <p:nvGrpSpPr>
          <p:cNvPr id="525" name="Google Shape;525;p54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526" name="Google Shape;526;p54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4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sp>
        <p:nvSpPr>
          <p:cNvPr id="217" name="Google Shape;217;p2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 Materials</a:t>
            </a:r>
            <a:endParaRPr/>
          </a:p>
        </p:txBody>
      </p:sp>
      <p:sp>
        <p:nvSpPr>
          <p:cNvPr id="223" name="Google Shape;223;p29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550875" y="477525"/>
            <a:ext cx="36909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Tech Stack</a:t>
            </a:r>
            <a:endParaRPr sz="4800"/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475" y="1741750"/>
            <a:ext cx="1250431" cy="13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2275" y="3461162"/>
            <a:ext cx="2439700" cy="68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2275" y="1930225"/>
            <a:ext cx="1019451" cy="101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5013" y="1820337"/>
            <a:ext cx="2200223" cy="12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750" y="3205412"/>
            <a:ext cx="1194575" cy="11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/>
          <p:nvPr>
            <p:ph type="title"/>
          </p:nvPr>
        </p:nvSpPr>
        <p:spPr>
          <a:xfrm>
            <a:off x="550875" y="1221850"/>
            <a:ext cx="26685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Client Side</a:t>
            </a:r>
            <a:endParaRPr sz="3200"/>
          </a:p>
        </p:txBody>
      </p:sp>
      <p:sp>
        <p:nvSpPr>
          <p:cNvPr id="236" name="Google Shape;236;p30"/>
          <p:cNvSpPr txBox="1"/>
          <p:nvPr>
            <p:ph type="title"/>
          </p:nvPr>
        </p:nvSpPr>
        <p:spPr>
          <a:xfrm>
            <a:off x="3452875" y="1221850"/>
            <a:ext cx="25758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Server Side</a:t>
            </a:r>
            <a:endParaRPr sz="3200"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46788" y="3192025"/>
            <a:ext cx="1459775" cy="1505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>
            <p:ph type="title"/>
          </p:nvPr>
        </p:nvSpPr>
        <p:spPr>
          <a:xfrm>
            <a:off x="6652225" y="1239850"/>
            <a:ext cx="1459800" cy="5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Other</a:t>
            </a:r>
            <a:endParaRPr sz="3200"/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41300" y="1930223"/>
            <a:ext cx="1060675" cy="10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06975" y="3100800"/>
            <a:ext cx="1559050" cy="15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6" name="Google Shape;246;p31"/>
          <p:cNvSpPr txBox="1"/>
          <p:nvPr>
            <p:ph type="title"/>
          </p:nvPr>
        </p:nvSpPr>
        <p:spPr>
          <a:xfrm>
            <a:off x="550875" y="477525"/>
            <a:ext cx="73383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Tech Stack - ER Diagram</a:t>
            </a:r>
            <a:endParaRPr sz="4300"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425" y="1287250"/>
            <a:ext cx="4540935" cy="36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title"/>
          </p:nvPr>
        </p:nvSpPr>
        <p:spPr>
          <a:xfrm>
            <a:off x="457200" y="705550"/>
            <a:ext cx="6795900" cy="7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Distribution</a:t>
            </a:r>
            <a:endParaRPr/>
          </a:p>
        </p:txBody>
      </p:sp>
      <p:sp>
        <p:nvSpPr>
          <p:cNvPr id="253" name="Google Shape;253;p3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255" name="Google Shape;255;p3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32"/>
          <p:cNvGrpSpPr/>
          <p:nvPr/>
        </p:nvGrpSpPr>
        <p:grpSpPr>
          <a:xfrm>
            <a:off x="457200" y="1418061"/>
            <a:ext cx="2119768" cy="3005937"/>
            <a:chOff x="1005499" y="283727"/>
            <a:chExt cx="2386857" cy="4076400"/>
          </a:xfrm>
        </p:grpSpPr>
        <p:sp>
          <p:nvSpPr>
            <p:cNvPr id="260" name="Google Shape;260;p32"/>
            <p:cNvSpPr/>
            <p:nvPr/>
          </p:nvSpPr>
          <p:spPr>
            <a:xfrm>
              <a:off x="1178656" y="283727"/>
              <a:ext cx="2213700" cy="4076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1118211" y="341788"/>
              <a:ext cx="2213700" cy="1128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4141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41414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 adipiscing. Donec risus dolor, porta venenatis neque pharetra luctus felis vel tellus nec felis.</a:t>
              </a:r>
              <a:endParaRPr sz="8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1116191" y="341766"/>
              <a:ext cx="2274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800">
                  <a:solidFill>
                    <a:srgbClr val="414141"/>
                  </a:solidFill>
                  <a:latin typeface="Poppins"/>
                  <a:ea typeface="Poppins"/>
                  <a:cs typeface="Poppins"/>
                  <a:sym typeface="Poppins"/>
                </a:rPr>
                <a:t>Angela</a:t>
              </a:r>
              <a:endParaRPr sz="2800">
                <a:solidFill>
                  <a:srgbClr val="41414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1005499" y="1771541"/>
              <a:ext cx="2274000" cy="258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Poppins"/>
                <a:buChar char="●"/>
              </a:pPr>
              <a:r>
                <a:rPr lang="en-GB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Assigned tasks </a:t>
              </a:r>
              <a:endPara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Poppins"/>
                <a:buChar char="●"/>
              </a:pPr>
              <a:r>
                <a:rPr lang="en-GB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Created dashboard</a:t>
              </a:r>
              <a:endPara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Poppins"/>
                <a:buChar char="●"/>
              </a:pPr>
              <a:r>
                <a:rPr lang="en-GB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Connected REST APIs to frontend </a:t>
              </a:r>
              <a:endPara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1091313" y="940382"/>
              <a:ext cx="2274000" cy="4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414141"/>
                  </a:solidFill>
                  <a:latin typeface="Poppins"/>
                  <a:ea typeface="Poppins"/>
                  <a:cs typeface="Poppins"/>
                  <a:sym typeface="Poppins"/>
                </a:rPr>
                <a:t>PM &amp; Frontend</a:t>
              </a:r>
              <a:endParaRPr sz="1800">
                <a:solidFill>
                  <a:srgbClr val="41414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66" name="Google Shape;266;p32"/>
          <p:cNvGrpSpPr/>
          <p:nvPr/>
        </p:nvGrpSpPr>
        <p:grpSpPr>
          <a:xfrm>
            <a:off x="6672350" y="1418061"/>
            <a:ext cx="2142097" cy="3005937"/>
            <a:chOff x="1014113" y="283727"/>
            <a:chExt cx="2412000" cy="4076400"/>
          </a:xfrm>
        </p:grpSpPr>
        <p:sp>
          <p:nvSpPr>
            <p:cNvPr id="267" name="Google Shape;267;p32"/>
            <p:cNvSpPr/>
            <p:nvPr/>
          </p:nvSpPr>
          <p:spPr>
            <a:xfrm>
              <a:off x="1178656" y="283727"/>
              <a:ext cx="2213700" cy="4076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1118211" y="341788"/>
              <a:ext cx="2213700" cy="1128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4141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41414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 adipiscing. Donec risus dolor, porta venenatis neque pharetra luctus felis vel tellus nec felis.</a:t>
              </a:r>
              <a:endParaRPr sz="8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1116191" y="341766"/>
              <a:ext cx="2274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800">
                  <a:solidFill>
                    <a:srgbClr val="414141"/>
                  </a:solidFill>
                  <a:latin typeface="Poppins"/>
                  <a:ea typeface="Poppins"/>
                  <a:cs typeface="Poppins"/>
                  <a:sym typeface="Poppins"/>
                </a:rPr>
                <a:t>Shariar</a:t>
              </a:r>
              <a:endParaRPr sz="2800">
                <a:solidFill>
                  <a:srgbClr val="41414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1014113" y="1763777"/>
              <a:ext cx="2412000" cy="25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Poppins"/>
                <a:buChar char="●"/>
              </a:pPr>
              <a:r>
                <a:rPr lang="en-GB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Created REST APIs</a:t>
              </a:r>
              <a:endPara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- Authorization</a:t>
              </a:r>
              <a:endPara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-</a:t>
              </a:r>
              <a:r>
                <a:rPr lang="en-GB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Journal, </a:t>
              </a:r>
              <a:endPara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  images, and</a:t>
              </a:r>
              <a:endPara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  prompts</a:t>
              </a:r>
              <a:endPara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Poppins"/>
                <a:buChar char="●"/>
              </a:pPr>
              <a:r>
                <a:rPr lang="en-GB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Set up database</a:t>
              </a:r>
              <a:endPara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1088062" y="902004"/>
              <a:ext cx="2274000" cy="4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414141"/>
                  </a:solidFill>
                  <a:latin typeface="Poppins"/>
                  <a:ea typeface="Poppins"/>
                  <a:cs typeface="Poppins"/>
                  <a:sym typeface="Poppins"/>
                </a:rPr>
                <a:t>Back</a:t>
              </a:r>
              <a:r>
                <a:rPr lang="en-GB" sz="1800">
                  <a:solidFill>
                    <a:srgbClr val="414141"/>
                  </a:solidFill>
                  <a:latin typeface="Poppins"/>
                  <a:ea typeface="Poppins"/>
                  <a:cs typeface="Poppins"/>
                  <a:sym typeface="Poppins"/>
                </a:rPr>
                <a:t>end</a:t>
              </a:r>
              <a:endParaRPr sz="1800">
                <a:solidFill>
                  <a:srgbClr val="41414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73" name="Google Shape;273;p32"/>
          <p:cNvGrpSpPr/>
          <p:nvPr/>
        </p:nvGrpSpPr>
        <p:grpSpPr>
          <a:xfrm>
            <a:off x="4606450" y="1418074"/>
            <a:ext cx="2142097" cy="3005937"/>
            <a:chOff x="1014113" y="283727"/>
            <a:chExt cx="2412000" cy="4076400"/>
          </a:xfrm>
        </p:grpSpPr>
        <p:sp>
          <p:nvSpPr>
            <p:cNvPr id="274" name="Google Shape;274;p32"/>
            <p:cNvSpPr/>
            <p:nvPr/>
          </p:nvSpPr>
          <p:spPr>
            <a:xfrm>
              <a:off x="1178656" y="283727"/>
              <a:ext cx="2213700" cy="4076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1118211" y="341788"/>
              <a:ext cx="2213700" cy="1128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4141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41414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 adipiscing. Donec risus dolor, porta venenatis neque pharetra luctus felis vel tellus nec felis.</a:t>
              </a:r>
              <a:endParaRPr sz="8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1116191" y="341766"/>
              <a:ext cx="2274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800">
                  <a:solidFill>
                    <a:srgbClr val="414141"/>
                  </a:solidFill>
                  <a:latin typeface="Poppins"/>
                  <a:ea typeface="Poppins"/>
                  <a:cs typeface="Poppins"/>
                  <a:sym typeface="Poppins"/>
                </a:rPr>
                <a:t>Gillian</a:t>
              </a:r>
              <a:endParaRPr sz="2800">
                <a:solidFill>
                  <a:srgbClr val="41414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1014113" y="1763760"/>
              <a:ext cx="2412000" cy="25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Poppins"/>
                <a:buChar char="●"/>
              </a:pPr>
              <a:r>
                <a:rPr lang="en-GB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Created app design</a:t>
              </a:r>
              <a:endPara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Poppins"/>
                <a:buChar char="●"/>
              </a:pPr>
              <a:r>
                <a:rPr lang="en-GB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Collected prompts</a:t>
              </a:r>
              <a:endPara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Poppins"/>
                <a:buChar char="●"/>
              </a:pPr>
              <a:r>
                <a:rPr lang="en-GB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Connected authorization APIs</a:t>
              </a:r>
              <a:endPara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1091313" y="940382"/>
              <a:ext cx="2274000" cy="4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414141"/>
                  </a:solidFill>
                  <a:latin typeface="Poppins"/>
                  <a:ea typeface="Poppins"/>
                  <a:cs typeface="Poppins"/>
                  <a:sym typeface="Poppins"/>
                </a:rPr>
                <a:t>Front</a:t>
              </a:r>
              <a:r>
                <a:rPr lang="en-GB" sz="1500">
                  <a:solidFill>
                    <a:srgbClr val="414141"/>
                  </a:solidFill>
                  <a:latin typeface="Poppins"/>
                  <a:ea typeface="Poppins"/>
                  <a:cs typeface="Poppins"/>
                  <a:sym typeface="Poppins"/>
                </a:rPr>
                <a:t>end/Backend</a:t>
              </a:r>
              <a:endParaRPr sz="1500">
                <a:solidFill>
                  <a:srgbClr val="41414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80" name="Google Shape;280;p32"/>
          <p:cNvGrpSpPr/>
          <p:nvPr/>
        </p:nvGrpSpPr>
        <p:grpSpPr>
          <a:xfrm>
            <a:off x="2515175" y="1418074"/>
            <a:ext cx="2142097" cy="3005937"/>
            <a:chOff x="1014113" y="283727"/>
            <a:chExt cx="2412000" cy="4076400"/>
          </a:xfrm>
        </p:grpSpPr>
        <p:sp>
          <p:nvSpPr>
            <p:cNvPr id="281" name="Google Shape;281;p32"/>
            <p:cNvSpPr/>
            <p:nvPr/>
          </p:nvSpPr>
          <p:spPr>
            <a:xfrm>
              <a:off x="1178656" y="283727"/>
              <a:ext cx="2213700" cy="40764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1118211" y="341788"/>
              <a:ext cx="2213700" cy="1128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4141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414141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 adipiscing. Donec risus dolor, porta venenatis neque pharetra luctus felis vel tellus nec felis.</a:t>
              </a:r>
              <a:endParaRPr sz="8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1116191" y="341766"/>
              <a:ext cx="2274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800">
                  <a:solidFill>
                    <a:srgbClr val="414141"/>
                  </a:solidFill>
                  <a:latin typeface="Poppins"/>
                  <a:ea typeface="Poppins"/>
                  <a:cs typeface="Poppins"/>
                  <a:sym typeface="Poppins"/>
                </a:rPr>
                <a:t>Denysse</a:t>
              </a:r>
              <a:endParaRPr sz="2800">
                <a:solidFill>
                  <a:srgbClr val="41414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1014113" y="1771524"/>
              <a:ext cx="2412000" cy="258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Poppins"/>
                <a:buChar char="●"/>
              </a:pPr>
              <a:r>
                <a:rPr lang="en-GB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Created</a:t>
              </a:r>
              <a:endPara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- Landing page</a:t>
              </a:r>
              <a:endPara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- Entry page</a:t>
              </a:r>
              <a:endPara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1091313" y="940382"/>
              <a:ext cx="2274000" cy="4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rgbClr val="414141"/>
                  </a:solidFill>
                  <a:latin typeface="Poppins"/>
                  <a:ea typeface="Poppins"/>
                  <a:cs typeface="Poppins"/>
                  <a:sym typeface="Poppins"/>
                </a:rPr>
                <a:t>Frontend</a:t>
              </a:r>
              <a:endParaRPr sz="1800">
                <a:solidFill>
                  <a:srgbClr val="41414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87" name="Google Shape;287;p32"/>
          <p:cNvSpPr/>
          <p:nvPr/>
        </p:nvSpPr>
        <p:spPr>
          <a:xfrm rot="5400000">
            <a:off x="921974" y="2278713"/>
            <a:ext cx="274800" cy="2487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 rot="5400000">
            <a:off x="2976499" y="2278713"/>
            <a:ext cx="274800" cy="2487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"/>
          <p:cNvSpPr/>
          <p:nvPr/>
        </p:nvSpPr>
        <p:spPr>
          <a:xfrm rot="5400000">
            <a:off x="5071124" y="2278713"/>
            <a:ext cx="274800" cy="2487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/>
          <p:nvPr/>
        </p:nvSpPr>
        <p:spPr>
          <a:xfrm rot="5400000">
            <a:off x="7165749" y="2278713"/>
            <a:ext cx="274800" cy="248700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6" name="Google Shape;296;p33"/>
          <p:cNvSpPr txBox="1"/>
          <p:nvPr>
            <p:ph idx="4294967295" type="ctrTitle"/>
          </p:nvPr>
        </p:nvSpPr>
        <p:spPr>
          <a:xfrm>
            <a:off x="3154650" y="1460650"/>
            <a:ext cx="3141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/>
              <a:t>Thanks!</a:t>
            </a:r>
            <a:endParaRPr sz="5200"/>
          </a:p>
        </p:txBody>
      </p:sp>
      <p:sp>
        <p:nvSpPr>
          <p:cNvPr id="297" name="Google Shape;297;p33"/>
          <p:cNvSpPr txBox="1"/>
          <p:nvPr>
            <p:ph idx="4294967295" type="subTitle"/>
          </p:nvPr>
        </p:nvSpPr>
        <p:spPr>
          <a:xfrm>
            <a:off x="2497050" y="2730827"/>
            <a:ext cx="44562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2200">
                <a:latin typeface="Poppins"/>
                <a:ea typeface="Poppins"/>
                <a:cs typeface="Poppins"/>
                <a:sym typeface="Poppins"/>
              </a:rPr>
              <a:t>Any questions?</a:t>
            </a:r>
            <a:endParaRPr sz="2200"/>
          </a:p>
          <a:p>
            <a:pPr indent="-330200" lvl="0" marL="457200" rtl="0" algn="ctr">
              <a:spcBef>
                <a:spcPts val="600"/>
              </a:spcBef>
              <a:spcAft>
                <a:spcPts val="0"/>
              </a:spcAft>
              <a:buSzPts val="1600"/>
              <a:buChar char="￮"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299" name="Google Shape;299;p33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/>
          <p:nvPr>
            <p:ph type="ctrTitle"/>
          </p:nvPr>
        </p:nvSpPr>
        <p:spPr>
          <a:xfrm>
            <a:off x="2085850" y="1323900"/>
            <a:ext cx="5030100" cy="18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 Presentations</a:t>
            </a:r>
            <a:endParaRPr/>
          </a:p>
        </p:txBody>
      </p:sp>
      <p:sp>
        <p:nvSpPr>
          <p:cNvPr id="306" name="Google Shape;306;p34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